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Quicksan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Quicksand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Quicksan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949e2fc58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949e2fc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949e2fc58_0_7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949e2fc58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949e2fc58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949e2fc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949e2fc58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949e2fc5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949e2fc58_0_7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949e2fc58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49e2fc58_0_8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49e2fc58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949e2fc58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949e2fc58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949e2fc5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949e2fc5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949e2fc5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949e2fc5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949e2fc58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949e2fc58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319175" y="2157319"/>
            <a:ext cx="6680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55" name="Google Shape;55;p14"/>
          <p:cNvCxnSpPr>
            <a:stCxn id="56" idx="4"/>
          </p:cNvCxnSpPr>
          <p:nvPr/>
        </p:nvCxnSpPr>
        <p:spPr>
          <a:xfrm>
            <a:off x="903750" y="2672925"/>
            <a:ext cx="0" cy="24708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14"/>
          <p:cNvSpPr/>
          <p:nvPr/>
        </p:nvSpPr>
        <p:spPr>
          <a:xfrm>
            <a:off x="769050" y="2470725"/>
            <a:ext cx="269400" cy="202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1530175" y="2782913"/>
            <a:ext cx="6927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60" name="Google Shape;60;p15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5"/>
          <p:cNvSpPr/>
          <p:nvPr/>
        </p:nvSpPr>
        <p:spPr>
          <a:xfrm>
            <a:off x="493600" y="2264138"/>
            <a:ext cx="820200" cy="6150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06400" lvl="0" marL="457200" rtl="0">
              <a:spcBef>
                <a:spcPts val="6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◦"/>
              <a:defRPr i="1" sz="2800">
                <a:solidFill>
                  <a:srgbClr val="39C0BA"/>
                </a:solidFill>
              </a:defRPr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▫"/>
              <a:defRPr i="1" sz="2800">
                <a:solidFill>
                  <a:srgbClr val="39C0BA"/>
                </a:solidFill>
              </a:defRPr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i="1" sz="2800">
                <a:solidFill>
                  <a:srgbClr val="39C0BA"/>
                </a:solidFill>
              </a:defRPr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i="1" sz="2800">
                <a:solidFill>
                  <a:srgbClr val="39C0BA"/>
                </a:solidFill>
              </a:defRPr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i="1" sz="2800">
                <a:solidFill>
                  <a:srgbClr val="39C0BA"/>
                </a:solidFill>
              </a:defRPr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i="1" sz="2800">
                <a:solidFill>
                  <a:srgbClr val="39C0BA"/>
                </a:solidFill>
              </a:defRPr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i="1" sz="2800">
                <a:solidFill>
                  <a:srgbClr val="39C0BA"/>
                </a:solidFill>
              </a:defRPr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i="1" sz="2800">
                <a:solidFill>
                  <a:srgbClr val="39C0BA"/>
                </a:solidFill>
              </a:defRPr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i="1" sz="2800">
                <a:solidFill>
                  <a:srgbClr val="39C0BA"/>
                </a:solidFill>
              </a:defRPr>
            </a:lvl9pPr>
          </a:lstStyle>
          <a:p/>
        </p:txBody>
      </p:sp>
      <p:cxnSp>
        <p:nvCxnSpPr>
          <p:cNvPr id="64" name="Google Shape;64;p16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6"/>
          <p:cNvSpPr/>
          <p:nvPr/>
        </p:nvSpPr>
        <p:spPr>
          <a:xfrm>
            <a:off x="493600" y="2264138"/>
            <a:ext cx="820200" cy="6150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08000" y="2322129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b="1" sz="4800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7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7"/>
          <p:cNvSpPr/>
          <p:nvPr/>
        </p:nvSpPr>
        <p:spPr>
          <a:xfrm>
            <a:off x="808725" y="600563"/>
            <a:ext cx="190200" cy="1425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1165498" y="1200150"/>
            <a:ext cx="6858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1165475" y="1200150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671570" y="1200150"/>
            <a:ext cx="3306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cxnSp>
        <p:nvCxnSpPr>
          <p:cNvPr id="77" name="Google Shape;77;p18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8"/>
          <p:cNvSpPr/>
          <p:nvPr/>
        </p:nvSpPr>
        <p:spPr>
          <a:xfrm>
            <a:off x="808725" y="600563"/>
            <a:ext cx="190200" cy="1425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1165475" y="1255481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3" name="Google Shape;83;p19"/>
          <p:cNvSpPr txBox="1"/>
          <p:nvPr>
            <p:ph idx="2" type="body"/>
          </p:nvPr>
        </p:nvSpPr>
        <p:spPr>
          <a:xfrm>
            <a:off x="3692249" y="1255481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4" name="Google Shape;84;p19"/>
          <p:cNvSpPr txBox="1"/>
          <p:nvPr>
            <p:ph idx="3" type="body"/>
          </p:nvPr>
        </p:nvSpPr>
        <p:spPr>
          <a:xfrm>
            <a:off x="6219023" y="1255481"/>
            <a:ext cx="24036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85" name="Google Shape;85;p19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9"/>
          <p:cNvSpPr/>
          <p:nvPr/>
        </p:nvSpPr>
        <p:spPr>
          <a:xfrm>
            <a:off x="808725" y="600563"/>
            <a:ext cx="190200" cy="1425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9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90" name="Google Shape;90;p20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20"/>
          <p:cNvSpPr/>
          <p:nvPr/>
        </p:nvSpPr>
        <p:spPr>
          <a:xfrm>
            <a:off x="808725" y="600563"/>
            <a:ext cx="190200" cy="1425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cxnSp>
        <p:nvCxnSpPr>
          <p:cNvPr id="94" name="Google Shape;94;p21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21"/>
          <p:cNvSpPr/>
          <p:nvPr/>
        </p:nvSpPr>
        <p:spPr>
          <a:xfrm>
            <a:off x="808650" y="4464638"/>
            <a:ext cx="190200" cy="1425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2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22"/>
          <p:cNvSpPr/>
          <p:nvPr/>
        </p:nvSpPr>
        <p:spPr>
          <a:xfrm>
            <a:off x="808650" y="2500425"/>
            <a:ext cx="190200" cy="1425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key color">
  <p:cSld name="BLANK_1">
    <p:bg>
      <p:bgPr>
        <a:solidFill>
          <a:srgbClr val="39C0BA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23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23"/>
          <p:cNvSpPr/>
          <p:nvPr/>
        </p:nvSpPr>
        <p:spPr>
          <a:xfrm>
            <a:off x="808650" y="2500425"/>
            <a:ext cx="190200" cy="142500"/>
          </a:xfrm>
          <a:prstGeom prst="ellipse">
            <a:avLst/>
          </a:prstGeom>
          <a:solidFill>
            <a:srgbClr val="39C0BA"/>
          </a:solidFill>
          <a:ln cap="flat" cmpd="sng" w="952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2E303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65498" y="1200150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ctrTitle"/>
          </p:nvPr>
        </p:nvSpPr>
        <p:spPr>
          <a:xfrm>
            <a:off x="1319175" y="2157325"/>
            <a:ext cx="7468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Mystic Bit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FF"/>
                </a:solidFill>
              </a:rPr>
              <a:t>Learning While Drilling</a:t>
            </a:r>
            <a:endParaRPr b="1" sz="36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4294967295" type="ctrTitle"/>
          </p:nvPr>
        </p:nvSpPr>
        <p:spPr>
          <a:xfrm>
            <a:off x="1336100" y="1488488"/>
            <a:ext cx="7337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2E3037"/>
                </a:solidFill>
              </a:rPr>
              <a:t>Thanks!</a:t>
            </a:r>
            <a:endParaRPr b="1" sz="2200">
              <a:solidFill>
                <a:srgbClr val="2E3037"/>
              </a:solidFill>
            </a:endParaRPr>
          </a:p>
        </p:txBody>
      </p:sp>
      <p:sp>
        <p:nvSpPr>
          <p:cNvPr id="180" name="Google Shape;180;p33"/>
          <p:cNvSpPr txBox="1"/>
          <p:nvPr>
            <p:ph idx="4294967295" type="subTitle"/>
          </p:nvPr>
        </p:nvSpPr>
        <p:spPr>
          <a:xfrm>
            <a:off x="1336100" y="2495588"/>
            <a:ext cx="73377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3F3F3"/>
                </a:solidFill>
              </a:rPr>
              <a:t>ANY QUESTIONS?</a:t>
            </a:r>
            <a:endParaRPr b="1" sz="3600">
              <a:solidFill>
                <a:srgbClr val="F3F3F3"/>
              </a:solidFill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100" y="2448800"/>
            <a:ext cx="3592904" cy="26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idx="4294967295" type="ctrTitle"/>
          </p:nvPr>
        </p:nvSpPr>
        <p:spPr>
          <a:xfrm>
            <a:off x="2002275" y="197332"/>
            <a:ext cx="6671400" cy="8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2E3037"/>
                </a:solidFill>
              </a:rPr>
              <a:t>Hello!</a:t>
            </a:r>
            <a:endParaRPr b="1" sz="2200">
              <a:solidFill>
                <a:srgbClr val="2E3037"/>
              </a:solidFill>
            </a:endParaRPr>
          </a:p>
        </p:txBody>
      </p:sp>
      <p:sp>
        <p:nvSpPr>
          <p:cNvPr id="112" name="Google Shape;112;p25"/>
          <p:cNvSpPr txBox="1"/>
          <p:nvPr>
            <p:ph idx="4294967295" type="subTitle"/>
          </p:nvPr>
        </p:nvSpPr>
        <p:spPr>
          <a:xfrm>
            <a:off x="2002275" y="1122538"/>
            <a:ext cx="66714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3600"/>
              <a:t>Who are Team Mystic Bit?</a:t>
            </a:r>
            <a:endParaRPr b="1" sz="3600">
              <a:solidFill>
                <a:srgbClr val="F3F3F3"/>
              </a:solidFill>
            </a:endParaRPr>
          </a:p>
        </p:txBody>
      </p:sp>
      <p:sp>
        <p:nvSpPr>
          <p:cNvPr id="113" name="Google Shape;113;p25"/>
          <p:cNvSpPr txBox="1"/>
          <p:nvPr>
            <p:ph idx="4294967295" type="body"/>
          </p:nvPr>
        </p:nvSpPr>
        <p:spPr>
          <a:xfrm>
            <a:off x="2002275" y="1732146"/>
            <a:ext cx="6671400" cy="30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◦"/>
            </a:pPr>
            <a:r>
              <a:rPr lang="en-GB" sz="2200"/>
              <a:t>A mix of petrotechnical and data science skills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GB" sz="2200"/>
              <a:t>Geoscientists, RE’s, WebDev and DataSci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GB" sz="2200"/>
              <a:t>E&amp;P Backgrounds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GB" sz="2200"/>
              <a:t>Primarily a fresh team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GB" sz="2200"/>
              <a:t>No pre-existing IP in project domain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GB" sz="2200"/>
              <a:t>Pair-programming, 3 sub-teams</a:t>
            </a:r>
            <a:endParaRPr sz="2200"/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5" y="2014875"/>
            <a:ext cx="1113600" cy="1113600"/>
          </a:xfrm>
          <a:prstGeom prst="ellipse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/>
          <p:nvPr/>
        </p:nvSpPr>
        <p:spPr>
          <a:xfrm>
            <a:off x="-318125" y="1653432"/>
            <a:ext cx="2448900" cy="18366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6"/>
          <p:cNvSpPr txBox="1"/>
          <p:nvPr>
            <p:ph idx="4294967295" type="ctrTitle"/>
          </p:nvPr>
        </p:nvSpPr>
        <p:spPr>
          <a:xfrm>
            <a:off x="2522125" y="110688"/>
            <a:ext cx="6028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The Challenge</a:t>
            </a:r>
            <a:endParaRPr b="1" sz="6000"/>
          </a:p>
        </p:txBody>
      </p:sp>
      <p:sp>
        <p:nvSpPr>
          <p:cNvPr id="121" name="Google Shape;121;p26"/>
          <p:cNvSpPr txBox="1"/>
          <p:nvPr>
            <p:ph idx="4294967295" type="subTitle"/>
          </p:nvPr>
        </p:nvSpPr>
        <p:spPr>
          <a:xfrm>
            <a:off x="2430050" y="1270475"/>
            <a:ext cx="6515100" cy="3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2400"/>
              <a:t>Real-time, near-bit prediction 1-40m ahead of the drill-bit (18 well dataset).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2400"/>
              <a:t>Delivering value through:</a:t>
            </a:r>
            <a:endParaRPr b="1"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b="1" lang="en-GB" sz="2400"/>
              <a:t>Improved drilling safety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b="1" lang="en-GB" sz="2400"/>
              <a:t>Faster decision making 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b="1" lang="en-GB" sz="2400"/>
              <a:t>Improved well targeting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b="1" lang="en-GB" sz="2400"/>
              <a:t>Leveraging existing field observations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122" name="Google Shape;122;p26"/>
          <p:cNvGrpSpPr/>
          <p:nvPr/>
        </p:nvGrpSpPr>
        <p:grpSpPr>
          <a:xfrm>
            <a:off x="347934" y="2152942"/>
            <a:ext cx="1116779" cy="837574"/>
            <a:chOff x="2594050" y="1631825"/>
            <a:chExt cx="439625" cy="439625"/>
          </a:xfrm>
        </p:grpSpPr>
        <p:sp>
          <p:nvSpPr>
            <p:cNvPr id="123" name="Google Shape;123;p2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85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>
            <p:ph idx="4294967295" type="body"/>
          </p:nvPr>
        </p:nvSpPr>
        <p:spPr>
          <a:xfrm>
            <a:off x="7800900" y="1960053"/>
            <a:ext cx="2653200" cy="10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2400"/>
              <a:t>Live 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2400"/>
              <a:t>Demo</a:t>
            </a:r>
            <a:endParaRPr b="1" sz="2400">
              <a:solidFill>
                <a:srgbClr val="F3F3F3"/>
              </a:solidFill>
            </a:endParaRPr>
          </a:p>
        </p:txBody>
      </p:sp>
      <p:grpSp>
        <p:nvGrpSpPr>
          <p:cNvPr id="133" name="Google Shape;133;p27"/>
          <p:cNvGrpSpPr/>
          <p:nvPr/>
        </p:nvGrpSpPr>
        <p:grpSpPr>
          <a:xfrm>
            <a:off x="7610699" y="-5850"/>
            <a:ext cx="190200" cy="5143500"/>
            <a:chOff x="808650" y="-7800"/>
            <a:chExt cx="190200" cy="6858000"/>
          </a:xfrm>
        </p:grpSpPr>
        <p:sp>
          <p:nvSpPr>
            <p:cNvPr id="134" name="Google Shape;134;p27"/>
            <p:cNvSpPr/>
            <p:nvPr/>
          </p:nvSpPr>
          <p:spPr>
            <a:xfrm>
              <a:off x="808650" y="3333900"/>
              <a:ext cx="190200" cy="190200"/>
            </a:xfrm>
            <a:prstGeom prst="ellipse">
              <a:avLst/>
            </a:prstGeom>
            <a:solidFill>
              <a:srgbClr val="39C0BA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5" name="Google Shape;135;p27"/>
            <p:cNvCxnSpPr>
              <a:endCxn id="134" idx="0"/>
            </p:cNvCxnSpPr>
            <p:nvPr/>
          </p:nvCxnSpPr>
          <p:spPr>
            <a:xfrm>
              <a:off x="903750" y="-7800"/>
              <a:ext cx="0" cy="334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27"/>
            <p:cNvCxnSpPr>
              <a:stCxn id="134" idx="4"/>
            </p:cNvCxnSpPr>
            <p:nvPr/>
          </p:nvCxnSpPr>
          <p:spPr>
            <a:xfrm>
              <a:off x="903750" y="3524100"/>
              <a:ext cx="0" cy="3326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 rotWithShape="1">
          <a:blip r:embed="rId3">
            <a:alphaModFix/>
          </a:blip>
          <a:srcRect b="0" l="24997" r="24997" t="0"/>
          <a:stretch/>
        </p:blipFill>
        <p:spPr>
          <a:xfrm>
            <a:off x="-1035426" y="1025900"/>
            <a:ext cx="3842700" cy="3842400"/>
          </a:xfrm>
          <a:prstGeom prst="ellipse">
            <a:avLst/>
          </a:prstGeom>
          <a:noFill/>
          <a:ln cap="flat" cmpd="sng" w="28575">
            <a:solidFill>
              <a:srgbClr val="2E303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8"/>
          <p:cNvSpPr txBox="1"/>
          <p:nvPr>
            <p:ph idx="4294967295" type="ctrTitle"/>
          </p:nvPr>
        </p:nvSpPr>
        <p:spPr>
          <a:xfrm>
            <a:off x="2522125" y="110688"/>
            <a:ext cx="6028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Results</a:t>
            </a:r>
            <a:endParaRPr b="1" sz="6000"/>
          </a:p>
        </p:txBody>
      </p:sp>
      <p:sp>
        <p:nvSpPr>
          <p:cNvPr id="143" name="Google Shape;143;p28"/>
          <p:cNvSpPr txBox="1"/>
          <p:nvPr>
            <p:ph idx="4294967295" type="subTitle"/>
          </p:nvPr>
        </p:nvSpPr>
        <p:spPr>
          <a:xfrm>
            <a:off x="2916950" y="1270475"/>
            <a:ext cx="6028200" cy="3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◦"/>
            </a:pPr>
            <a:r>
              <a:rPr b="1" lang="en-GB" sz="2200"/>
              <a:t>Gradient Boosting Regressor successfully trained on well data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b="1" lang="en-GB" sz="2200"/>
              <a:t>Feature engineering: lagged OH logs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b="1" lang="en-GB" sz="2200"/>
              <a:t>Quartile loss used to capture uncertainty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b="1" lang="en-GB" sz="2200"/>
              <a:t>30+ separate models trained!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b="1" lang="en-GB" sz="2200"/>
              <a:t>Python module created to deploy ML framework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b="1" lang="en-GB" sz="2200"/>
              <a:t>Web app created with Flask, Plotly and Dash</a:t>
            </a:r>
            <a:endParaRPr b="1"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 rotWithShape="1">
          <a:blip r:embed="rId3">
            <a:alphaModFix/>
          </a:blip>
          <a:srcRect b="4911" l="18995" r="46378" t="23593"/>
          <a:stretch/>
        </p:blipFill>
        <p:spPr>
          <a:xfrm>
            <a:off x="738925" y="0"/>
            <a:ext cx="4428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>
            <p:ph idx="4294967295" type="subTitle"/>
          </p:nvPr>
        </p:nvSpPr>
        <p:spPr>
          <a:xfrm>
            <a:off x="5717150" y="338375"/>
            <a:ext cx="3228000" cy="44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800"/>
              <a:t>Real-time, near-bit prediction 1-40m ahead of the drill-bit (dataset of 18 wells).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800"/>
              <a:t>P10, P50, P90 bands of uncertainty!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850" y="152400"/>
            <a:ext cx="459676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38" y="152400"/>
            <a:ext cx="37052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500" y="3543300"/>
            <a:ext cx="2095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5800" y="1770625"/>
            <a:ext cx="3992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</a:rPr>
              <a:t>Functionality 2: </a:t>
            </a:r>
            <a:r>
              <a:rPr lang="en-GB">
                <a:solidFill>
                  <a:srgbClr val="FFFFFF"/>
                </a:solidFill>
              </a:rPr>
              <a:t>Drilling a New Well (Driven Drilling Decision in Real Time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-"/>
            </a:pPr>
            <a:r>
              <a:rPr b="1" lang="en-GB">
                <a:solidFill>
                  <a:srgbClr val="FFFFFF"/>
                </a:solidFill>
              </a:rPr>
              <a:t>Facies classifier </a:t>
            </a:r>
            <a:r>
              <a:rPr lang="en-GB">
                <a:solidFill>
                  <a:srgbClr val="FFFFFF"/>
                </a:solidFill>
              </a:rPr>
              <a:t>: Updating real-time of the geological </a:t>
            </a:r>
            <a:r>
              <a:rPr b="1" lang="en-GB">
                <a:solidFill>
                  <a:srgbClr val="FFFFFF"/>
                </a:solidFill>
              </a:rPr>
              <a:t>FACIES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	Used of  Random Forest Classificator (100 trees). Leave One Well Out  : Activated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-Tested at 95% accuracy on G+B fields w/ 4 logs (lowest 90%)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-Tested at 85% accuracy  on G+B fields w/ 3 logs, (lowest  </a:t>
            </a:r>
            <a:r>
              <a:rPr b="1" lang="en-GB">
                <a:solidFill>
                  <a:srgbClr val="FFFFFF"/>
                </a:solidFill>
              </a:rPr>
              <a:t>X</a:t>
            </a:r>
            <a:r>
              <a:rPr lang="en-GB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- 	RHOB removed, for cost/HSE reasons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/>
        </p:nvSpPr>
        <p:spPr>
          <a:xfrm>
            <a:off x="1171875" y="159450"/>
            <a:ext cx="5278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</a:rPr>
              <a:t>Functionality 1:</a:t>
            </a:r>
            <a:r>
              <a:rPr lang="en-GB">
                <a:solidFill>
                  <a:srgbClr val="FFFFFF"/>
                </a:solidFill>
              </a:rPr>
              <a:t> Preparing a New Well (Prognosis / Well Proposal)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-"/>
            </a:pPr>
            <a:r>
              <a:rPr b="1" lang="en-GB">
                <a:solidFill>
                  <a:srgbClr val="FFFFFF"/>
                </a:solidFill>
              </a:rPr>
              <a:t>Mapping classifier</a:t>
            </a:r>
            <a:r>
              <a:rPr lang="en-GB">
                <a:solidFill>
                  <a:srgbClr val="FFFFFF"/>
                </a:solidFill>
              </a:rPr>
              <a:t> : Geological </a:t>
            </a:r>
            <a:r>
              <a:rPr b="1" lang="en-GB">
                <a:solidFill>
                  <a:srgbClr val="FFFFFF"/>
                </a:solidFill>
              </a:rPr>
              <a:t>ZONES</a:t>
            </a:r>
            <a:r>
              <a:rPr lang="en-GB">
                <a:solidFill>
                  <a:srgbClr val="FFFFFF"/>
                </a:solidFill>
              </a:rPr>
              <a:t> predictor based on surrounding wells (XYZ)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 - 		Used of  Logistic Regression . Leave One Well Out  : Activated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- Tested at 91% on G field (well with lowest prediction 60% &gt; related to geological fault)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FFFF"/>
              </a:solidFill>
            </a:endParaRPr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688" y="2793788"/>
            <a:ext cx="2855967" cy="185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125" y="2752300"/>
            <a:ext cx="2388825" cy="2064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1112825" y="519825"/>
            <a:ext cx="7832400" cy="3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GBR </a:t>
            </a:r>
            <a:r>
              <a:rPr b="1" lang="en-GB" sz="2200"/>
              <a:t>HyperParameter Search</a:t>
            </a:r>
            <a:endParaRPr b="1" sz="2200"/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54075"/>
            <a:ext cx="8839199" cy="36222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32"/>
          <p:cNvCxnSpPr/>
          <p:nvPr/>
        </p:nvCxnSpPr>
        <p:spPr>
          <a:xfrm rot="10800000">
            <a:off x="420900" y="1760259"/>
            <a:ext cx="4500" cy="134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32"/>
          <p:cNvSpPr txBox="1"/>
          <p:nvPr/>
        </p:nvSpPr>
        <p:spPr>
          <a:xfrm rot="-5400000">
            <a:off x="-992550" y="2123200"/>
            <a:ext cx="2214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Better Model Scores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1210225" y="1105000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 txBox="1"/>
          <p:nvPr>
            <p:ph idx="4294967295" type="subTitle"/>
          </p:nvPr>
        </p:nvSpPr>
        <p:spPr>
          <a:xfrm>
            <a:off x="1112825" y="864825"/>
            <a:ext cx="7924500" cy="3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2200"/>
              <a:t>Completed a grid search across six hyperparameters: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